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2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6.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9.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0.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1.xml" ContentType="application/vnd.openxmlformats-officedocument.presentationml.notesSlide+xml"/>
  <Override PartName="/ppt/tags/tag8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88.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60"/>
  </p:notesMasterIdLst>
  <p:handoutMasterIdLst>
    <p:handoutMasterId r:id="rId61"/>
  </p:handoutMasterIdLst>
  <p:sldIdLst>
    <p:sldId id="507" r:id="rId2"/>
    <p:sldId id="508" r:id="rId3"/>
    <p:sldId id="509" r:id="rId4"/>
    <p:sldId id="510" r:id="rId5"/>
    <p:sldId id="511" r:id="rId6"/>
    <p:sldId id="512" r:id="rId7"/>
    <p:sldId id="513" r:id="rId8"/>
    <p:sldId id="514" r:id="rId9"/>
    <p:sldId id="515" r:id="rId10"/>
    <p:sldId id="516" r:id="rId11"/>
    <p:sldId id="281" r:id="rId12"/>
    <p:sldId id="280" r:id="rId13"/>
    <p:sldId id="480" r:id="rId14"/>
    <p:sldId id="267" r:id="rId15"/>
    <p:sldId id="277" r:id="rId16"/>
    <p:sldId id="505" r:id="rId17"/>
    <p:sldId id="411" r:id="rId18"/>
    <p:sldId id="413" r:id="rId19"/>
    <p:sldId id="378" r:id="rId20"/>
    <p:sldId id="517" r:id="rId21"/>
    <p:sldId id="518" r:id="rId22"/>
    <p:sldId id="519" r:id="rId23"/>
    <p:sldId id="520" r:id="rId24"/>
    <p:sldId id="304" r:id="rId25"/>
    <p:sldId id="396" r:id="rId26"/>
    <p:sldId id="272" r:id="rId27"/>
    <p:sldId id="454" r:id="rId28"/>
    <p:sldId id="495" r:id="rId29"/>
    <p:sldId id="271" r:id="rId30"/>
    <p:sldId id="296" r:id="rId31"/>
    <p:sldId id="496" r:id="rId32"/>
    <p:sldId id="498" r:id="rId33"/>
    <p:sldId id="497" r:id="rId34"/>
    <p:sldId id="499" r:id="rId35"/>
    <p:sldId id="489" r:id="rId36"/>
    <p:sldId id="455" r:id="rId37"/>
    <p:sldId id="484" r:id="rId38"/>
    <p:sldId id="478" r:id="rId39"/>
    <p:sldId id="471" r:id="rId40"/>
    <p:sldId id="481" r:id="rId41"/>
    <p:sldId id="491" r:id="rId42"/>
    <p:sldId id="460" r:id="rId43"/>
    <p:sldId id="464" r:id="rId44"/>
    <p:sldId id="456" r:id="rId45"/>
    <p:sldId id="466" r:id="rId46"/>
    <p:sldId id="521" r:id="rId47"/>
    <p:sldId id="493" r:id="rId48"/>
    <p:sldId id="504" r:id="rId49"/>
    <p:sldId id="318" r:id="rId50"/>
    <p:sldId id="300" r:id="rId51"/>
    <p:sldId id="501" r:id="rId52"/>
    <p:sldId id="503" r:id="rId53"/>
    <p:sldId id="338" r:id="rId54"/>
    <p:sldId id="432" r:id="rId55"/>
    <p:sldId id="483" r:id="rId56"/>
    <p:sldId id="428" r:id="rId57"/>
    <p:sldId id="500" r:id="rId58"/>
    <p:sldId id="429" r:id="rId5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105" d="100"/>
          <a:sy n="105" d="100"/>
        </p:scale>
        <p:origin x="114" y="28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4878"/>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26</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29</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30</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39</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dirty="0"/>
              <a:t>We now have an alternative design</a:t>
            </a:r>
          </a:p>
        </p:txBody>
      </p:sp>
    </p:spTree>
    <p:extLst>
      <p:ext uri="{BB962C8B-B14F-4D97-AF65-F5344CB8AC3E}">
        <p14:creationId xmlns:p14="http://schemas.microsoft.com/office/powerpoint/2010/main" val="217073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50</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p>
          <a:p>
            <a:r>
              <a:rPr lang="en-US" baseline="0" dirty="0"/>
              <a:t>Mechanical flocculators have much higher ratio of </a:t>
            </a:r>
            <a:r>
              <a:rPr lang="en-US" baseline="0" dirty="0" err="1"/>
              <a:t>Gmax</a:t>
            </a:r>
            <a:r>
              <a:rPr lang="en-US" baseline="0" dirty="0"/>
              <a:t> to Gave.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10</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11</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2.xml"/><Relationship Id="rId10" Type="http://schemas.openxmlformats.org/officeDocument/2006/relationships/image" Target="../media/image31.png"/><Relationship Id="rId4" Type="http://schemas.openxmlformats.org/officeDocument/2006/relationships/slideLayout" Target="../slideLayouts/slideLayout5.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3" Type="http://schemas.openxmlformats.org/officeDocument/2006/relationships/tags" Target="../tags/tag12.xml"/><Relationship Id="rId7" Type="http://schemas.openxmlformats.org/officeDocument/2006/relationships/notesSlide" Target="../notesSlides/notesSlide13.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14.xml"/><Relationship Id="rId10"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17.xml"/><Relationship Id="rId7" Type="http://schemas.openxmlformats.org/officeDocument/2006/relationships/notesSlide" Target="../notesSlides/notesSlide14.xml"/><Relationship Id="rId12" Type="http://schemas.openxmlformats.org/officeDocument/2006/relationships/image" Target="../media/image4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19.xml"/><Relationship Id="rId10" Type="http://schemas.openxmlformats.org/officeDocument/2006/relationships/image" Target="../media/image38.png"/><Relationship Id="rId4" Type="http://schemas.openxmlformats.org/officeDocument/2006/relationships/tags" Target="../tags/tag18.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5.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tags" Target="../tags/tag26.xml"/><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6.xml"/><Relationship Id="rId11" Type="http://schemas.openxmlformats.org/officeDocument/2006/relationships/image" Target="../media/image50.png"/><Relationship Id="rId5" Type="http://schemas.openxmlformats.org/officeDocument/2006/relationships/slideLayout" Target="../slideLayouts/slideLayout2.xml"/><Relationship Id="rId10" Type="http://schemas.openxmlformats.org/officeDocument/2006/relationships/image" Target="../media/image49.png"/><Relationship Id="rId4" Type="http://schemas.openxmlformats.org/officeDocument/2006/relationships/tags" Target="../tags/tag27.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0.xml"/><Relationship Id="rId7" Type="http://schemas.openxmlformats.org/officeDocument/2006/relationships/image" Target="../media/image5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3.xml"/><Relationship Id="rId7" Type="http://schemas.openxmlformats.org/officeDocument/2006/relationships/image" Target="../media/image5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36.xml"/><Relationship Id="rId7" Type="http://schemas.openxmlformats.org/officeDocument/2006/relationships/image" Target="../media/image61.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5.xml"/><Relationship Id="rId11" Type="http://schemas.openxmlformats.org/officeDocument/2006/relationships/image" Target="../media/image65.png"/><Relationship Id="rId5" Type="http://schemas.openxmlformats.org/officeDocument/2006/relationships/tags" Target="../tags/tag38.xml"/><Relationship Id="rId10" Type="http://schemas.openxmlformats.org/officeDocument/2006/relationships/image" Target="../media/image64.png"/><Relationship Id="rId4" Type="http://schemas.openxmlformats.org/officeDocument/2006/relationships/tags" Target="../tags/tag37.xml"/><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69.png"/><Relationship Id="rId3" Type="http://schemas.openxmlformats.org/officeDocument/2006/relationships/tags" Target="../tags/tag41.xml"/><Relationship Id="rId7" Type="http://schemas.openxmlformats.org/officeDocument/2006/relationships/slideLayout" Target="../slideLayouts/slideLayout2.xml"/><Relationship Id="rId12" Type="http://schemas.openxmlformats.org/officeDocument/2006/relationships/image" Target="../media/image68.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62.png"/><Relationship Id="rId5" Type="http://schemas.openxmlformats.org/officeDocument/2006/relationships/tags" Target="../tags/tag43.xml"/><Relationship Id="rId10" Type="http://schemas.openxmlformats.org/officeDocument/2006/relationships/image" Target="../media/image67.png"/><Relationship Id="rId4" Type="http://schemas.openxmlformats.org/officeDocument/2006/relationships/tags" Target="../tags/tag42.xml"/><Relationship Id="rId9" Type="http://schemas.openxmlformats.org/officeDocument/2006/relationships/image" Target="../media/image66.png"/><Relationship Id="rId1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8.xml"/><Relationship Id="rId7" Type="http://schemas.openxmlformats.org/officeDocument/2006/relationships/notesSlide" Target="../notesSlides/notesSlide25.xml"/><Relationship Id="rId12" Type="http://schemas.openxmlformats.org/officeDocument/2006/relationships/image" Target="../media/image75.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11" Type="http://schemas.openxmlformats.org/officeDocument/2006/relationships/image" Target="../media/image74.png"/><Relationship Id="rId5" Type="http://schemas.openxmlformats.org/officeDocument/2006/relationships/tags" Target="../tags/tag50.xml"/><Relationship Id="rId10" Type="http://schemas.openxmlformats.org/officeDocument/2006/relationships/image" Target="../media/image73.png"/><Relationship Id="rId4" Type="http://schemas.openxmlformats.org/officeDocument/2006/relationships/tags" Target="../tags/tag49.xml"/><Relationship Id="rId9"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8.png"/><Relationship Id="rId18" Type="http://schemas.openxmlformats.org/officeDocument/2006/relationships/image" Target="../media/image81.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8.png"/><Relationship Id="rId17" Type="http://schemas.openxmlformats.org/officeDocument/2006/relationships/image" Target="../media/image65.png"/><Relationship Id="rId2" Type="http://schemas.openxmlformats.org/officeDocument/2006/relationships/tags" Target="../tags/tag52.xml"/><Relationship Id="rId16" Type="http://schemas.openxmlformats.org/officeDocument/2006/relationships/image" Target="../media/image80.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4.png"/><Relationship Id="rId5" Type="http://schemas.openxmlformats.org/officeDocument/2006/relationships/tags" Target="../tags/tag55.xml"/><Relationship Id="rId15" Type="http://schemas.openxmlformats.org/officeDocument/2006/relationships/image" Target="../media/image79.png"/><Relationship Id="rId10" Type="http://schemas.openxmlformats.org/officeDocument/2006/relationships/image" Target="../media/image76.png"/><Relationship Id="rId19" Type="http://schemas.openxmlformats.org/officeDocument/2006/relationships/image" Target="../media/image82.png"/><Relationship Id="rId4" Type="http://schemas.openxmlformats.org/officeDocument/2006/relationships/tags" Target="../tags/tag54.xml"/><Relationship Id="rId9" Type="http://schemas.openxmlformats.org/officeDocument/2006/relationships/notesSlide" Target="../notesSlides/notesSlide26.xml"/><Relationship Id="rId1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85.png"/><Relationship Id="rId3" Type="http://schemas.openxmlformats.org/officeDocument/2006/relationships/tags" Target="../tags/tag60.xml"/><Relationship Id="rId7" Type="http://schemas.openxmlformats.org/officeDocument/2006/relationships/slideLayout" Target="../slideLayouts/slideLayout5.xml"/><Relationship Id="rId12" Type="http://schemas.openxmlformats.org/officeDocument/2006/relationships/image" Target="../media/image84.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11" Type="http://schemas.openxmlformats.org/officeDocument/2006/relationships/image" Target="../media/image83.png"/><Relationship Id="rId5" Type="http://schemas.openxmlformats.org/officeDocument/2006/relationships/tags" Target="../tags/tag62.xml"/><Relationship Id="rId15" Type="http://schemas.openxmlformats.org/officeDocument/2006/relationships/image" Target="../media/image87.png"/><Relationship Id="rId10" Type="http://schemas.openxmlformats.org/officeDocument/2006/relationships/image" Target="../media/image81.png"/><Relationship Id="rId4" Type="http://schemas.openxmlformats.org/officeDocument/2006/relationships/tags" Target="../tags/tag61.xml"/><Relationship Id="rId9" Type="http://schemas.openxmlformats.org/officeDocument/2006/relationships/image" Target="../media/image620.png"/><Relationship Id="rId1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81.png"/><Relationship Id="rId3" Type="http://schemas.openxmlformats.org/officeDocument/2006/relationships/tags" Target="../tags/tag66.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5.xml"/><Relationship Id="rId11" Type="http://schemas.openxmlformats.org/officeDocument/2006/relationships/image" Target="../media/image94.png"/><Relationship Id="rId5" Type="http://schemas.openxmlformats.org/officeDocument/2006/relationships/tags" Target="../tags/tag68.xml"/><Relationship Id="rId10" Type="http://schemas.openxmlformats.org/officeDocument/2006/relationships/image" Target="../media/image93.png"/><Relationship Id="rId4" Type="http://schemas.openxmlformats.org/officeDocument/2006/relationships/tags" Target="../tags/tag67.xml"/><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660.png"/><Relationship Id="rId18" Type="http://schemas.openxmlformats.org/officeDocument/2006/relationships/image" Target="../media/image97.png"/><Relationship Id="rId3" Type="http://schemas.openxmlformats.org/officeDocument/2006/relationships/tags" Target="../tags/tag71.xml"/><Relationship Id="rId7" Type="http://schemas.openxmlformats.org/officeDocument/2006/relationships/tags" Target="../tags/tag75.xml"/><Relationship Id="rId17" Type="http://schemas.openxmlformats.org/officeDocument/2006/relationships/image" Target="../media/image95.png"/><Relationship Id="rId2" Type="http://schemas.openxmlformats.org/officeDocument/2006/relationships/tags" Target="../tags/tag70.xml"/><Relationship Id="rId16" Type="http://schemas.openxmlformats.org/officeDocument/2006/relationships/image" Target="../media/image94.png"/><Relationship Id="rId20" Type="http://schemas.openxmlformats.org/officeDocument/2006/relationships/image" Target="../media/image99.png"/><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5" Type="http://schemas.openxmlformats.org/officeDocument/2006/relationships/image" Target="../media/image96.png"/><Relationship Id="rId19" Type="http://schemas.openxmlformats.org/officeDocument/2006/relationships/image" Target="../media/image98.png"/><Relationship Id="rId4" Type="http://schemas.openxmlformats.org/officeDocument/2006/relationships/tags" Target="../tags/tag72.xml"/><Relationship Id="rId9" Type="http://schemas.openxmlformats.org/officeDocument/2006/relationships/notesSlide" Target="../notesSlides/notesSlide29.xml"/><Relationship Id="rId14" Type="http://schemas.openxmlformats.org/officeDocument/2006/relationships/image" Target="../media/image74.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04.png"/><Relationship Id="rId3" Type="http://schemas.openxmlformats.org/officeDocument/2006/relationships/tags" Target="../tags/tag78.xml"/><Relationship Id="rId7" Type="http://schemas.openxmlformats.org/officeDocument/2006/relationships/slideLayout" Target="../slideLayouts/slideLayout5.xml"/><Relationship Id="rId12" Type="http://schemas.openxmlformats.org/officeDocument/2006/relationships/image" Target="../media/image103.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2.png"/><Relationship Id="rId5" Type="http://schemas.openxmlformats.org/officeDocument/2006/relationships/tags" Target="../tags/tag80.xml"/><Relationship Id="rId10" Type="http://schemas.openxmlformats.org/officeDocument/2006/relationships/image" Target="../media/image101.png"/><Relationship Id="rId4" Type="http://schemas.openxmlformats.org/officeDocument/2006/relationships/tags" Target="../tags/tag79.xml"/><Relationship Id="rId9" Type="http://schemas.openxmlformats.org/officeDocument/2006/relationships/image" Target="../media/image100.png"/><Relationship Id="rId1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09.png"/><Relationship Id="rId5" Type="http://schemas.openxmlformats.org/officeDocument/2006/relationships/image" Target="../media/image58.png"/><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53.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87.xml"/><Relationship Id="rId7" Type="http://schemas.openxmlformats.org/officeDocument/2006/relationships/image" Target="../media/image114.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13.png"/><Relationship Id="rId5" Type="http://schemas.openxmlformats.org/officeDocument/2006/relationships/notesSlide" Target="../notesSlides/notesSlide34.xml"/><Relationship Id="rId4" Type="http://schemas.openxmlformats.org/officeDocument/2006/relationships/slideLayout" Target="../slideLayouts/slideLayout2.xml"/><Relationship Id="rId9" Type="http://schemas.openxmlformats.org/officeDocument/2006/relationships/image" Target="../media/image11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http://spsengineering.com/flocculato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Vena Contracta (PVC ) Conclusions </a:t>
            </a:r>
            <a:endParaRPr lang="en-US" dirty="0"/>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PVC is approximately 0.62</a:t>
            </a:r>
          </a:p>
          <a:p>
            <a:r>
              <a:rPr lang="en-US" dirty="0"/>
              <a:t>If the change in direction for most of the fluid is 180°, then the PVC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994364"/>
            <a:ext cx="3179268" cy="116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7958284" y="3763536"/>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7510541" y="3556759"/>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7079456" y="3457648"/>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9207531" y="5241646"/>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9222345"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7530264" y="3923201"/>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7510541" y="6685206"/>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8043879" y="5524871"/>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8614918" y="4079449"/>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7322113" y="3923200"/>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7709001" y="4687488"/>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8285611" y="4687488"/>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8873407" y="4688315"/>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7653034"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8063323"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8627037" y="4394530"/>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7079456" y="3457649"/>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8818801"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8225908" y="4353892"/>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91337" y="4038149"/>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9350320" y="3566719"/>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8021918" y="2718388"/>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9443284" y="5198787"/>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9237158" y="5356153"/>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6700077" y="3763536"/>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800" dirty="0"/>
              <a:t>The value of G</a:t>
            </a:r>
            <a:r>
              <a:rPr lang="en-US" sz="2800" baseline="-25000" dirty="0"/>
              <a:t>CS  </a:t>
            </a:r>
            <a:r>
              <a:rPr lang="en-US" sz="2800" dirty="0"/>
              <a:t>determines the head loss through the flocculator</a:t>
            </a:r>
          </a:p>
          <a:p>
            <a:r>
              <a:rPr lang="en-US" sz="2800" dirty="0"/>
              <a:t>Maximum size of the flocs is controlled by </a:t>
            </a:r>
            <a:r>
              <a:rPr lang="en-US" sz="2800" i="1" dirty="0" err="1"/>
              <a:t>G</a:t>
            </a:r>
            <a:r>
              <a:rPr lang="en-US" sz="2800" i="1" baseline="-25000" dirty="0" err="1"/>
              <a:t>Max</a:t>
            </a:r>
            <a:r>
              <a:rPr lang="en-US" sz="2800" dirty="0"/>
              <a:t> </a:t>
            </a:r>
          </a:p>
          <a:p>
            <a:r>
              <a:rPr lang="en-US" sz="2800" dirty="0"/>
              <a:t>AguaClara </a:t>
            </a:r>
            <a:r>
              <a:rPr lang="en-US" sz="2800" dirty="0" err="1"/>
              <a:t>flocculators</a:t>
            </a:r>
            <a:r>
              <a:rPr lang="en-US" sz="2800" dirty="0"/>
              <a:t> have a </a:t>
            </a:r>
            <a:r>
              <a:rPr lang="en-US" sz="2800" i="1" dirty="0" err="1"/>
              <a:t>G</a:t>
            </a:r>
            <a:r>
              <a:rPr lang="en-US" sz="2800" i="1" baseline="-25000" dirty="0" err="1"/>
              <a:t>Max</a:t>
            </a:r>
            <a:r>
              <a:rPr lang="en-US" sz="2800" dirty="0"/>
              <a:t> that is 1.4 G</a:t>
            </a:r>
            <a:r>
              <a:rPr lang="en-US" sz="2800" baseline="-25000" dirty="0"/>
              <a:t>CS</a:t>
            </a:r>
            <a:endParaRPr lang="en-US" sz="2800" dirty="0"/>
          </a:p>
          <a:p>
            <a:r>
              <a:rPr lang="en-US" sz="2800" dirty="0"/>
              <a:t>Casey Garland has tested G</a:t>
            </a:r>
            <a:r>
              <a:rPr lang="en-US" sz="2800" baseline="-25000" dirty="0"/>
              <a:t>CS </a:t>
            </a:r>
            <a:r>
              <a:rPr lang="en-US" sz="2800" dirty="0"/>
              <a:t>values as high as 550 Hz with clay-based flocs at 22</a:t>
            </a:r>
            <a:r>
              <a:rPr lang="en-US" dirty="0"/>
              <a:t>°</a:t>
            </a:r>
            <a:r>
              <a:rPr lang="en-US" sz="2800" dirty="0"/>
              <a:t>C. </a:t>
            </a:r>
          </a:p>
          <a:p>
            <a:pPr lvl="1"/>
            <a:r>
              <a:rPr lang="en-US" sz="2400" dirty="0"/>
              <a:t>Lower G values are required at lower temperature</a:t>
            </a:r>
          </a:p>
          <a:p>
            <a:pPr lvl="1"/>
            <a:r>
              <a:rPr lang="en-US" sz="2400" dirty="0"/>
              <a:t>Flocs with dissolved organics require lower G</a:t>
            </a:r>
            <a:r>
              <a:rPr lang="en-US" sz="2400" baseline="-25000" dirty="0"/>
              <a:t>CS</a:t>
            </a:r>
            <a:endParaRPr lang="en-US" sz="2400" dirty="0"/>
          </a:p>
        </p:txBody>
      </p:sp>
      <p:pic>
        <p:nvPicPr>
          <p:cNvPr id="3" name="Picture 2">
            <a:extLst>
              <a:ext uri="{FF2B5EF4-FFF2-40B4-BE49-F238E27FC236}">
                <a16:creationId xmlns:a16="http://schemas.microsoft.com/office/drawing/2014/main" id="{FE3B7CB3-F381-4E47-A887-5AE331567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437" y="2066244"/>
            <a:ext cx="6859563" cy="4865208"/>
          </a:xfrm>
          <a:prstGeom prst="rect">
            <a:avLst/>
          </a:prstGeom>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 (Always)</a:t>
            </a:r>
          </a:p>
          <a:p>
            <a:r>
              <a:rPr lang="en-US" dirty="0"/>
              <a:t>We want an efficient flocculator (controlled by H/S ratio)</a:t>
            </a:r>
          </a:p>
          <a:p>
            <a:r>
              <a:rPr lang="en-US" dirty="0"/>
              <a:t>Perhaps aim for flow passages that are close to square (W=S)</a:t>
            </a:r>
          </a:p>
        </p:txBody>
      </p:sp>
    </p:spTree>
    <p:extLst>
      <p:ext uri="{BB962C8B-B14F-4D97-AF65-F5344CB8AC3E}">
        <p14:creationId xmlns:p14="http://schemas.microsoft.com/office/powerpoint/2010/main" val="4264956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234737"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Our choice</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10796150" y="0"/>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16930"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5" name="Picture 4">
            <a:extLst>
              <a:ext uri="{FF2B5EF4-FFF2-40B4-BE49-F238E27FC236}">
                <a16:creationId xmlns:a16="http://schemas.microsoft.com/office/drawing/2014/main" id="{30FB6FFE-9F77-40CE-B0FA-1AF0F1B8B2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30983" y="70339"/>
            <a:ext cx="2085655" cy="1261220"/>
          </a:xfrm>
          <a:prstGeom prst="rect">
            <a:avLst/>
          </a:prstGeom>
        </p:spPr>
      </p:pic>
    </p:spTree>
    <p:extLst>
      <p:ext uri="{BB962C8B-B14F-4D97-AF65-F5344CB8AC3E}">
        <p14:creationId xmlns:p14="http://schemas.microsoft.com/office/powerpoint/2010/main" val="23650342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571603"/>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504673"/>
            <a:ext cx="1203200" cy="634515"/>
          </a:xfrm>
          <a:prstGeom prst="rect">
            <a:avLst/>
          </a:prstGeom>
        </p:spPr>
      </p:pic>
      <p:sp>
        <p:nvSpPr>
          <p:cNvPr id="19" name="TextBox 18"/>
          <p:cNvSpPr txBox="1"/>
          <p:nvPr/>
        </p:nvSpPr>
        <p:spPr>
          <a:xfrm>
            <a:off x="4399033" y="4498386"/>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Energy use (head loss) in flocculation controls velocity gradient</a:t>
            </a:r>
            <a:endParaRPr lang="en-US" sz="4000" dirty="0"/>
          </a:p>
        </p:txBody>
      </p:sp>
      <p:sp>
        <p:nvSpPr>
          <p:cNvPr id="3" name="Content Placeholder 2"/>
          <p:cNvSpPr>
            <a:spLocks noGrp="1"/>
          </p:cNvSpPr>
          <p:nvPr>
            <p:ph idx="1"/>
          </p:nvPr>
        </p:nvSpPr>
        <p:spPr>
          <a:xfrm>
            <a:off x="657426" y="1521779"/>
            <a:ext cx="7554230"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800" dirty="0" err="1"/>
              <a:t>G</a:t>
            </a:r>
            <a:r>
              <a:rPr lang="en-US" sz="2800" baseline="-25000" dirty="0" err="1"/>
              <a:t>CS</a:t>
            </a:r>
            <a:r>
              <a:rPr lang="en-US" sz="2800" dirty="0" err="1">
                <a:latin typeface="Symbol" panose="05050102010706020507" pitchFamily="18" charset="2"/>
              </a:rPr>
              <a:t>q</a:t>
            </a:r>
            <a:r>
              <a:rPr lang="en-US" sz="2800" dirty="0"/>
              <a:t> with less 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9410623" y="2592492"/>
            <a:ext cx="1541486" cy="274286"/>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099089" y="1510903"/>
            <a:ext cx="2276572" cy="727771"/>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239661" y="3779066"/>
            <a:ext cx="1539657" cy="729599"/>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237375" y="3925613"/>
            <a:ext cx="1287315" cy="347428"/>
          </a:xfrm>
          <a:prstGeom prst="rect">
            <a:avLst/>
          </a:prstGeom>
        </p:spPr>
      </p:pic>
      <p:pic>
        <p:nvPicPr>
          <p:cNvPr id="10" name="Picture 9"/>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857701" y="5166264"/>
            <a:ext cx="2634971" cy="689373"/>
          </a:xfrm>
          <a:prstGeom prst="rect">
            <a:avLst/>
          </a:prstGeom>
        </p:spPr>
      </p:pic>
      <p:cxnSp>
        <p:nvCxnSpPr>
          <p:cNvPr id="12" name="Straight Arrow Connector 11"/>
          <p:cNvCxnSpPr>
            <a:cxnSpLocks/>
          </p:cNvCxnSpPr>
          <p:nvPr/>
        </p:nvCxnSpPr>
        <p:spPr>
          <a:xfrm flipH="1">
            <a:off x="9779318" y="2080561"/>
            <a:ext cx="1101714" cy="51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889719" y="6020813"/>
            <a:ext cx="2020571" cy="672916"/>
          </a:xfrm>
          <a:prstGeom prst="rect">
            <a:avLst/>
          </a:prstGeom>
        </p:spPr>
      </p:pic>
      <p:cxnSp>
        <p:nvCxnSpPr>
          <p:cNvPr id="13" name="Straight Arrow Connector 12">
            <a:extLst>
              <a:ext uri="{FF2B5EF4-FFF2-40B4-BE49-F238E27FC236}">
                <a16:creationId xmlns:a16="http://schemas.microsoft.com/office/drawing/2014/main" id="{02393C76-9F51-4AC0-A505-95C923F7BFF0}"/>
              </a:ext>
            </a:extLst>
          </p:cNvPr>
          <p:cNvCxnSpPr>
            <a:cxnSpLocks/>
          </p:cNvCxnSpPr>
          <p:nvPr/>
        </p:nvCxnSpPr>
        <p:spPr>
          <a:xfrm flipH="1">
            <a:off x="9779318" y="2896273"/>
            <a:ext cx="1018822"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591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design inputs for flocculation</a:t>
            </a:r>
            <a:endParaRPr lang="en-US" dirty="0"/>
          </a:p>
        </p:txBody>
      </p:sp>
      <p:sp>
        <p:nvSpPr>
          <p:cNvPr id="3" name="Content Placeholder 2"/>
          <p:cNvSpPr>
            <a:spLocks noGrp="1"/>
          </p:cNvSpPr>
          <p:nvPr>
            <p:ph idx="1"/>
          </p:nvPr>
        </p:nvSpPr>
        <p:spPr>
          <a:xfrm>
            <a:off x="457200" y="1600200"/>
            <a:ext cx="6867144" cy="4525963"/>
          </a:xfrm>
        </p:spPr>
        <p:txBody>
          <a:bodyPr/>
          <a:lstStyle/>
          <a:p>
            <a:r>
              <a:rPr lang="en-US" dirty="0"/>
              <a:t>We need collisions and thus </a:t>
            </a:r>
            <a:r>
              <a:rPr lang="en-US" dirty="0" err="1"/>
              <a:t>G</a:t>
            </a:r>
            <a:r>
              <a:rPr lang="en-US" baseline="-25000" dirty="0" err="1"/>
              <a:t>CS</a:t>
            </a:r>
            <a:r>
              <a:rPr lang="en-US" dirty="0" err="1">
                <a:latin typeface="Symbol" panose="05050102010706020507" pitchFamily="18" charset="2"/>
              </a:rPr>
              <a:t>q</a:t>
            </a:r>
            <a:r>
              <a:rPr lang="en-US" dirty="0"/>
              <a:t> is a logical design specification</a:t>
            </a:r>
          </a:p>
          <a:p>
            <a:r>
              <a:rPr lang="en-US" dirty="0"/>
              <a:t>We need to specify the maximum velocity gradient that will produce flocs large enough to be captured by the sedimentation tank (at the coldest temperature)</a:t>
            </a:r>
          </a:p>
          <a:p>
            <a:pPr lvl="1"/>
            <a:endParaRPr lang="en-US" dirty="0"/>
          </a:p>
        </p:txBody>
      </p:sp>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pic>
        <p:nvPicPr>
          <p:cNvPr id="11" name="Picture 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Flocculator design begins with 3 parameters</a:t>
            </a:r>
          </a:p>
        </p:txBody>
      </p:sp>
      <p:sp>
        <p:nvSpPr>
          <p:cNvPr id="3" name="Content Placeholder 2"/>
          <p:cNvSpPr>
            <a:spLocks noGrp="1"/>
          </p:cNvSpPr>
          <p:nvPr>
            <p:ph idx="1"/>
          </p:nvPr>
        </p:nvSpPr>
        <p:spPr>
          <a:xfrm>
            <a:off x="413724" y="2610416"/>
            <a:ext cx="9580668" cy="4525963"/>
          </a:xfrm>
        </p:spPr>
        <p:txBody>
          <a:bodyPr/>
          <a:lstStyle/>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coldest </a:t>
            </a:r>
            <a:r>
              <a:rPr lang="en-US" sz="2800" dirty="0" err="1"/>
              <a:t>opearting</a:t>
            </a:r>
            <a:r>
              <a:rPr lang="en-US" sz="2800" dirty="0"/>
              <a:t> temperature</a:t>
            </a:r>
          </a:p>
          <a:p>
            <a:pPr lvl="1"/>
            <a:r>
              <a:rPr lang="en-US" sz="2400" dirty="0"/>
              <a:t>Calculate residence time, </a:t>
            </a:r>
            <a:r>
              <a:rPr lang="en-US" sz="2400" dirty="0">
                <a:latin typeface="Symbol" pitchFamily="18" charset="2"/>
              </a:rPr>
              <a:t>q</a:t>
            </a:r>
            <a:endParaRPr lang="en-US" sz="2400" dirty="0"/>
          </a:p>
          <a:p>
            <a:pPr lvl="1"/>
            <a:r>
              <a:rPr lang="en-US" sz="2400" dirty="0"/>
              <a:t>Calculate head loss through the flocculator </a:t>
            </a:r>
            <a:r>
              <a:rPr lang="en-US" sz="2400" i="1" dirty="0" err="1"/>
              <a:t>h</a:t>
            </a:r>
            <a:r>
              <a:rPr lang="en-US" sz="2400" i="1" baseline="-25000" dirty="0" err="1"/>
              <a:t>Floc</a:t>
            </a:r>
            <a:endParaRPr lang="en-US" sz="2400" i="1"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increase in warmer temperatures due to decrease in viscosity</a:t>
            </a:r>
          </a:p>
          <a:p>
            <a:pPr lvl="1"/>
            <a:r>
              <a:rPr lang="en-US" sz="2400" dirty="0"/>
              <a:t>Expansion head loss is independent of temperature</a:t>
            </a:r>
          </a:p>
          <a:p>
            <a:pPr lvl="1"/>
            <a:r>
              <a:rPr lang="en-US" sz="2400" dirty="0"/>
              <a:t>The energy we are putting into the flocculation process is independent of temperature</a:t>
            </a:r>
          </a:p>
          <a:p>
            <a:pPr lvl="1"/>
            <a:r>
              <a:rPr lang="en-US" sz="2400" dirty="0"/>
              <a:t>the fluid deforms less when it is cold</a:t>
            </a:r>
          </a:p>
          <a:p>
            <a:pPr lvl="1"/>
            <a:endParaRPr lang="en-US" sz="2400" dirty="0"/>
          </a:p>
          <a:p>
            <a:pPr lvl="1"/>
            <a:endParaRPr lang="en-US" sz="2400" dirty="0"/>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16" name="Picture 1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0182562" y="4968521"/>
            <a:ext cx="1778286" cy="607999"/>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316173" y="2789579"/>
            <a:ext cx="1023941" cy="51898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393111" y="4835501"/>
            <a:ext cx="1093908" cy="573548"/>
          </a:xfrm>
          <a:prstGeom prst="rect">
            <a:avLst/>
          </a:prstGeom>
        </p:spPr>
      </p:pic>
      <p:sp>
        <p:nvSpPr>
          <p:cNvPr id="5" name="TextBox 4">
            <a:extLst>
              <a:ext uri="{FF2B5EF4-FFF2-40B4-BE49-F238E27FC236}">
                <a16:creationId xmlns:a16="http://schemas.microsoft.com/office/drawing/2014/main" id="{2696E463-60BA-4FB0-95AF-BE21675ED1A4}"/>
              </a:ext>
            </a:extLst>
          </p:cNvPr>
          <p:cNvSpPr txBox="1"/>
          <p:nvPr/>
        </p:nvSpPr>
        <p:spPr>
          <a:xfrm>
            <a:off x="173737" y="1478070"/>
            <a:ext cx="3026663" cy="954107"/>
          </a:xfrm>
          <a:prstGeom prst="rect">
            <a:avLst/>
          </a:prstGeom>
          <a:noFill/>
        </p:spPr>
        <p:txBody>
          <a:bodyPr wrap="square" rtlCol="0">
            <a:spAutoFit/>
          </a:bodyPr>
          <a:lstStyle/>
          <a:p>
            <a:r>
              <a:rPr lang="en-US" dirty="0"/>
              <a:t>Sets maximum floc size possible</a:t>
            </a:r>
          </a:p>
        </p:txBody>
      </p:sp>
      <p:sp>
        <p:nvSpPr>
          <p:cNvPr id="7" name="Rectangle 6">
            <a:extLst>
              <a:ext uri="{FF2B5EF4-FFF2-40B4-BE49-F238E27FC236}">
                <a16:creationId xmlns:a16="http://schemas.microsoft.com/office/drawing/2014/main" id="{D4B9E2BC-173B-47FF-8E8F-2E24E735814F}"/>
              </a:ext>
            </a:extLst>
          </p:cNvPr>
          <p:cNvSpPr/>
          <p:nvPr/>
        </p:nvSpPr>
        <p:spPr>
          <a:xfrm>
            <a:off x="3017520" y="2642617"/>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2DB3223-7E9F-4190-A2C4-E06296AB2B94}"/>
              </a:ext>
            </a:extLst>
          </p:cNvPr>
          <p:cNvCxnSpPr>
            <a:cxnSpLocks/>
            <a:stCxn id="5" idx="3"/>
            <a:endCxn id="7" idx="0"/>
          </p:cNvCxnSpPr>
          <p:nvPr/>
        </p:nvCxnSpPr>
        <p:spPr>
          <a:xfrm flipH="1">
            <a:off x="3108960" y="1955124"/>
            <a:ext cx="91440" cy="687493"/>
          </a:xfrm>
          <a:prstGeom prst="bentConnector4">
            <a:avLst>
              <a:gd name="adj1" fmla="val -250000"/>
              <a:gd name="adj2" fmla="val 84695"/>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DA8D66-C7FC-4C2F-9690-87950A092644}"/>
              </a:ext>
            </a:extLst>
          </p:cNvPr>
          <p:cNvSpPr txBox="1"/>
          <p:nvPr/>
        </p:nvSpPr>
        <p:spPr>
          <a:xfrm>
            <a:off x="4364835" y="1478069"/>
            <a:ext cx="4358541" cy="954107"/>
          </a:xfrm>
          <a:prstGeom prst="rect">
            <a:avLst/>
          </a:prstGeom>
          <a:noFill/>
        </p:spPr>
        <p:txBody>
          <a:bodyPr wrap="square" rtlCol="0">
            <a:spAutoFit/>
          </a:bodyPr>
          <a:lstStyle/>
          <a:p>
            <a:r>
              <a:rPr lang="en-US" dirty="0"/>
              <a:t>Sets final concentration of un-flocculated particles</a:t>
            </a:r>
          </a:p>
        </p:txBody>
      </p:sp>
      <p:sp>
        <p:nvSpPr>
          <p:cNvPr id="22" name="Rectangle 21">
            <a:extLst>
              <a:ext uri="{FF2B5EF4-FFF2-40B4-BE49-F238E27FC236}">
                <a16:creationId xmlns:a16="http://schemas.microsoft.com/office/drawing/2014/main" id="{E35D3F84-C90C-4C90-BDC6-ECD62D18CF8D}"/>
              </a:ext>
            </a:extLst>
          </p:cNvPr>
          <p:cNvSpPr/>
          <p:nvPr/>
        </p:nvSpPr>
        <p:spPr>
          <a:xfrm>
            <a:off x="3892296" y="2621281"/>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698590-6C53-4AD9-B642-CA951404EDE8}"/>
              </a:ext>
            </a:extLst>
          </p:cNvPr>
          <p:cNvCxnSpPr>
            <a:stCxn id="21" idx="1"/>
            <a:endCxn id="22" idx="0"/>
          </p:cNvCxnSpPr>
          <p:nvPr/>
        </p:nvCxnSpPr>
        <p:spPr>
          <a:xfrm rot="10800000" flipV="1">
            <a:off x="3983737" y="1955123"/>
            <a:ext cx="381099" cy="6661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92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7539379"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lvl="1">
              <a:lnSpc>
                <a:spcPct val="90000"/>
              </a:lnSpc>
            </a:pPr>
            <a:r>
              <a:rPr lang="en-US" sz="2400" dirty="0"/>
              <a:t>simple design</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non-uniform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8584416"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8511391"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9"/>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6207516"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719757" y="3752056"/>
            <a:ext cx="5921085" cy="2531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BC5112-0702-4A9B-A93D-D3C9F6D47CF7}"/>
              </a:ext>
            </a:extLst>
          </p:cNvPr>
          <p:cNvSpPr txBox="1"/>
          <p:nvPr/>
        </p:nvSpPr>
        <p:spPr>
          <a:xfrm>
            <a:off x="7074848" y="2003191"/>
            <a:ext cx="3522537" cy="4031873"/>
          </a:xfrm>
          <a:prstGeom prst="rect">
            <a:avLst/>
          </a:prstGeom>
          <a:noFill/>
        </p:spPr>
        <p:txBody>
          <a:bodyPr wrap="square" rtlCol="0">
            <a:spAutoFit/>
          </a:bodyPr>
          <a:lstStyle/>
          <a:p>
            <a:r>
              <a:rPr lang="en-US" sz="3200" dirty="0"/>
              <a:t>If it is hard, then it might not be the right solution…</a:t>
            </a:r>
          </a:p>
          <a:p>
            <a:r>
              <a:rPr lang="en-US" sz="3200" dirty="0"/>
              <a:t>We now have an alternative geometry, the Vertical-Horizontal Flocculator</a:t>
            </a:r>
          </a:p>
        </p:txBody>
      </p:sp>
      <p:pic>
        <p:nvPicPr>
          <p:cNvPr id="6" name="Picture 5">
            <a:extLst>
              <a:ext uri="{FF2B5EF4-FFF2-40B4-BE49-F238E27FC236}">
                <a16:creationId xmlns:a16="http://schemas.microsoft.com/office/drawing/2014/main" id="{4E5C0D42-D970-4D07-BDD9-320F900F23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42681" y="1823118"/>
            <a:ext cx="1777419" cy="3211764"/>
          </a:xfrm>
          <a:prstGeom prst="rect">
            <a:avLst/>
          </a:prstGeom>
        </p:spPr>
      </p:pic>
    </p:spTree>
    <p:extLst>
      <p:ext uri="{BB962C8B-B14F-4D97-AF65-F5344CB8AC3E}">
        <p14:creationId xmlns:p14="http://schemas.microsoft.com/office/powerpoint/2010/main" val="30714045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5702541" y="2847330"/>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5702541" y="2847330"/>
                <a:ext cx="4469643" cy="1462388"/>
              </a:xfrm>
              <a:prstGeom prst="rect">
                <a:avLst/>
              </a:prstGeom>
              <a:blipFill>
                <a:blip r:embed="rId7"/>
                <a:stretch>
                  <a:fillRect l="-2725" t="-4167" r="-409" b="-5417"/>
                </a:stretch>
              </a:blipFill>
            </p:spPr>
            <p:txBody>
              <a:bodyPr/>
              <a:lstStyle/>
              <a:p>
                <a:r>
                  <a:rPr lang="en-US">
                    <a:noFill/>
                  </a:rPr>
                  <a:t> </a:t>
                </a:r>
              </a:p>
            </p:txBody>
          </p:sp>
        </mc:Fallback>
      </mc:AlternateContent>
      <p:sp>
        <p:nvSpPr>
          <p:cNvPr id="9" name="TextBox 8"/>
          <p:cNvSpPr txBox="1"/>
          <p:nvPr/>
        </p:nvSpPr>
        <p:spPr>
          <a:xfrm>
            <a:off x="3962452" y="4412545"/>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8212197" y="1843688"/>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5176533" y="5301915"/>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4634247" y="1868107"/>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6533191" y="1781154"/>
            <a:ext cx="1702400" cy="696685"/>
          </a:xfrm>
          <a:prstGeom prst="rect">
            <a:avLst/>
          </a:prstGeom>
        </p:spPr>
      </p:pic>
      <p:pic>
        <p:nvPicPr>
          <p:cNvPr id="15" name="Picture 1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78ECE241-D0AF-4804-B26D-6443F807269E}"/>
              </a:ext>
            </a:extLst>
          </p:cNvPr>
          <p:cNvPicPr>
            <a:picLocks noChangeAspect="1"/>
          </p:cNvPicPr>
          <p:nvPr>
            <p:custDataLst>
              <p:tags r:id="rId3"/>
            </p:custDataLst>
          </p:nvPr>
        </p:nvPicPr>
        <p:blipFill>
          <a:blip r:embed="rId11"/>
          <a:stretch>
            <a:fillRect/>
          </a:stretch>
        </p:blipFill>
        <p:spPr>
          <a:xfrm>
            <a:off x="1348343" y="3009573"/>
            <a:ext cx="4375488"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1498328" y="4929766"/>
            <a:ext cx="2095543" cy="696686"/>
          </a:xfrm>
          <a:prstGeom prst="rect">
            <a:avLst/>
          </a:prstGeom>
        </p:spPr>
      </p:pic>
      <p:sp>
        <p:nvSpPr>
          <p:cNvPr id="4" name="TextBox 3"/>
          <p:cNvSpPr txBox="1"/>
          <p:nvPr/>
        </p:nvSpPr>
        <p:spPr>
          <a:xfrm>
            <a:off x="1926203" y="3933528"/>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3107303" y="4579859"/>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6203" y="5977813"/>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3107303" y="565011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2F18C8F-A1B1-4E0D-B29E-C6AB425E060B}"/>
              </a:ext>
            </a:extLst>
          </p:cNvPr>
          <p:cNvPicPr>
            <a:picLocks noChangeAspect="1"/>
          </p:cNvPicPr>
          <p:nvPr>
            <p:custDataLst>
              <p:tags r:id="rId5"/>
            </p:custDataLst>
          </p:nvPr>
        </p:nvPicPr>
        <p:blipFill>
          <a:blip r:embed="rId13"/>
          <a:stretch>
            <a:fillRect/>
          </a:stretch>
        </p:blipFill>
        <p:spPr>
          <a:xfrm>
            <a:off x="1615014" y="1755913"/>
            <a:ext cx="3117443" cy="721706"/>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Design Approach</a:t>
            </a:r>
            <a:br>
              <a:rPr lang="en-US" dirty="0"/>
            </a:br>
            <a:r>
              <a:rPr lang="en-US" sz="3600" dirty="0"/>
              <a:t>Given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Tree>
    <p:extLst>
      <p:ext uri="{BB962C8B-B14F-4D97-AF65-F5344CB8AC3E}">
        <p14:creationId xmlns:p14="http://schemas.microsoft.com/office/powerpoint/2010/main" val="32008262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br>
              <a:rPr lang="en-US" dirty="0"/>
            </a:br>
            <a:r>
              <a:rPr lang="en-US" dirty="0"/>
              <a:t>Start with G</a:t>
            </a:r>
            <a:r>
              <a:rPr lang="en-US" baseline="-25000" dirty="0"/>
              <a:t>CS </a:t>
            </a:r>
            <a:r>
              <a:rPr lang="en-US" dirty="0"/>
              <a:t>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3"/>
                <a:stretch>
                  <a:fillRect l="-2376" t="-4582" r="-1584" b="-1617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2"/>
            </p:custDataLst>
          </p:nvPr>
        </p:nvPicPr>
        <p:blipFill>
          <a:blip r:embed="rId15"/>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3"/>
            </p:custDataLst>
          </p:nvPr>
        </p:nvPicPr>
        <p:blipFill>
          <a:blip r:embed="rId16"/>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4"/>
            </p:custDataLst>
          </p:nvPr>
        </p:nvPicPr>
        <p:blipFill>
          <a:blip r:embed="rId17"/>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5"/>
            </p:custDataLst>
          </p:nvPr>
        </p:nvPicPr>
        <p:blipFill>
          <a:blip r:embed="rId18"/>
          <a:stretch>
            <a:fillRect/>
          </a:stretch>
        </p:blipFill>
        <p:spPr>
          <a:xfrm>
            <a:off x="9564639" y="2771410"/>
            <a:ext cx="2465007" cy="400110"/>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6"/>
            </p:custDataLst>
          </p:nvPr>
        </p:nvPicPr>
        <p:blipFill>
          <a:blip r:embed="rId19"/>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7"/>
            </p:custDataLst>
          </p:nvPr>
        </p:nvPicPr>
        <p:blipFill>
          <a:blip r:embed="rId20"/>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220368"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444590" y="3359574"/>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4586825" y="1603368"/>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4586825" y="3149293"/>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4687111" y="4612313"/>
            <a:ext cx="6005835" cy="1569660"/>
          </a:xfrm>
          <a:prstGeom prst="rect">
            <a:avLst/>
          </a:prstGeom>
          <a:noFill/>
        </p:spPr>
        <p:txBody>
          <a:bodyPr wrap="square" rtlCol="0">
            <a:spAutoFit/>
          </a:bodyPr>
          <a:lstStyle/>
          <a:p>
            <a:r>
              <a:rPr lang="en-US" sz="2400" dirty="0"/>
              <a:t>Collision potential is a function of velocity. This suggests that a flocculator would perform worse if the flow rate was decreased. I don’t know if anyone has ever demonstrated that!</a:t>
            </a:r>
          </a:p>
        </p:txBody>
      </p:sp>
      <p:sp>
        <p:nvSpPr>
          <p:cNvPr id="17" name="TextBox 16"/>
          <p:cNvSpPr txBox="1"/>
          <p:nvPr/>
        </p:nvSpPr>
        <p:spPr>
          <a:xfrm>
            <a:off x="4586825" y="2347409"/>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4542937" y="2809729"/>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cxnSpLocks/>
            <a:stCxn id="6" idx="1"/>
          </p:cNvCxnSpPr>
          <p:nvPr/>
        </p:nvCxnSpPr>
        <p:spPr bwMode="auto">
          <a:xfrm rot="10800000" flipV="1">
            <a:off x="3117557" y="2979006"/>
            <a:ext cx="1425380" cy="449994"/>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a:endCxn id="31" idx="1"/>
          </p:cNvCxnSpPr>
          <p:nvPr/>
        </p:nvCxnSpPr>
        <p:spPr bwMode="auto">
          <a:xfrm rot="10800000" flipV="1">
            <a:off x="2536031" y="2979006"/>
            <a:ext cx="2006907" cy="329782"/>
          </a:xfrm>
          <a:prstGeom prst="bentConnector2">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4687111" y="2042732"/>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a:cxnSpLocks/>
            <a:stCxn id="29" idx="1"/>
          </p:cNvCxnSpPr>
          <p:nvPr/>
        </p:nvCxnSpPr>
        <p:spPr bwMode="auto">
          <a:xfrm rot="10800000" flipV="1">
            <a:off x="1961203" y="2212009"/>
            <a:ext cx="2725909" cy="258710"/>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75239"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987132" y="2344353"/>
            <a:ext cx="864807" cy="502287"/>
          </a:xfrm>
          <a:prstGeom prst="rect">
            <a:avLst/>
          </a:prstGeom>
        </p:spPr>
      </p:pic>
      <p:pic>
        <p:nvPicPr>
          <p:cNvPr id="7" name="Picture 6" descr="\documentclass{article}&#10;\usepackage{amsmath}&#10;\pagestyle{empty}&#10;\begin{document}&#10;&#10;$$\bar \varepsilon = K_{baffle} \frac{\bar V^2}{2} \frac{\bar V}{H_e}$$&#10;&#10;&#10;\end{document}" title="IguanaTex Bitmap Display">
            <a:extLst>
              <a:ext uri="{FF2B5EF4-FFF2-40B4-BE49-F238E27FC236}">
                <a16:creationId xmlns:a16="http://schemas.microsoft.com/office/drawing/2014/main" id="{1F14C765-DA2E-41AF-8136-217B50ECAA72}"/>
              </a:ext>
            </a:extLst>
          </p:cNvPr>
          <p:cNvPicPr>
            <a:picLocks noChangeAspect="1"/>
          </p:cNvPicPr>
          <p:nvPr>
            <p:custDataLst>
              <p:tags r:id="rId3"/>
            </p:custDataLst>
          </p:nvPr>
        </p:nvPicPr>
        <p:blipFill>
          <a:blip r:embed="rId11"/>
          <a:stretch>
            <a:fillRect/>
          </a:stretch>
        </p:blipFill>
        <p:spPr>
          <a:xfrm>
            <a:off x="1204501" y="3350125"/>
            <a:ext cx="1913056" cy="570714"/>
          </a:xfrm>
          <a:prstGeom prst="rect">
            <a:avLst/>
          </a:prstGeom>
        </p:spPr>
      </p:pic>
      <p:pic>
        <p:nvPicPr>
          <p:cNvPr id="14" name="Picture 13" descr="\documentclass{article}&#10;\usepackage{amsmath}&#10;\pagestyle{empty}&#10;\begin{document}&#10;&#10;$$G_{CS} \theta_e = \frac{H_e}{\bar V} \sqrt{ \frac{K_{baffle}}{\nu} \frac{\bar V^2}{2} \frac{\bar V}{H_e}}$$&#10;&#10;&#10;\end{document}" title="IguanaTex Bitmap Display">
            <a:extLst>
              <a:ext uri="{FF2B5EF4-FFF2-40B4-BE49-F238E27FC236}">
                <a16:creationId xmlns:a16="http://schemas.microsoft.com/office/drawing/2014/main" id="{52C46C52-9185-46BD-89F0-716FA32D67ED}"/>
              </a:ext>
            </a:extLst>
          </p:cNvPr>
          <p:cNvPicPr>
            <a:picLocks noChangeAspect="1"/>
          </p:cNvPicPr>
          <p:nvPr>
            <p:custDataLst>
              <p:tags r:id="rId4"/>
            </p:custDataLst>
          </p:nvPr>
        </p:nvPicPr>
        <p:blipFill>
          <a:blip r:embed="rId12"/>
          <a:stretch>
            <a:fillRect/>
          </a:stretch>
        </p:blipFill>
        <p:spPr>
          <a:xfrm>
            <a:off x="834860" y="4027474"/>
            <a:ext cx="3182604" cy="725039"/>
          </a:xfrm>
          <a:prstGeom prst="rect">
            <a:avLst/>
          </a:prstGeom>
        </p:spPr>
      </p:pic>
      <p:pic>
        <p:nvPicPr>
          <p:cNvPr id="20" name="Picture 19" descr="\documentclass{article}&#10;\usepackage{amsmath}&#10;\pagestyle{empty}&#10;\begin{document}&#10;&#10;$$G_{CS} \theta_e = \sqrt{ \frac{H_e K_{baffle} \bar V}{2 \nu}}$$&#10;&#10;&#10;\end{document}" title="IguanaTex Bitmap Display">
            <a:extLst>
              <a:ext uri="{FF2B5EF4-FFF2-40B4-BE49-F238E27FC236}">
                <a16:creationId xmlns:a16="http://schemas.microsoft.com/office/drawing/2014/main" id="{01B38FB4-1FD5-402A-8824-91771B1B0D54}"/>
              </a:ext>
            </a:extLst>
          </p:cNvPr>
          <p:cNvPicPr>
            <a:picLocks noChangeAspect="1"/>
          </p:cNvPicPr>
          <p:nvPr>
            <p:custDataLst>
              <p:tags r:id="rId5"/>
            </p:custDataLst>
          </p:nvPr>
        </p:nvPicPr>
        <p:blipFill>
          <a:blip r:embed="rId13"/>
          <a:stretch>
            <a:fillRect/>
          </a:stretch>
        </p:blipFill>
        <p:spPr>
          <a:xfrm>
            <a:off x="903215" y="5132285"/>
            <a:ext cx="2594419" cy="580904"/>
          </a:xfrm>
          <a:prstGeom prst="rect">
            <a:avLst/>
          </a:prstGeom>
        </p:spPr>
      </p:pic>
      <p:pic>
        <p:nvPicPr>
          <p:cNvPr id="23" name="Picture 22" descr="\documentclass{article}&#10;\usepackage{amsmath}&#10;\pagestyle{empty}&#10;\begin{document}&#10;&#10;$$G_{CS} \theta_e = \sqrt{ \frac{H_e K_{baffle} Q}{2\nu W S}}$$&#10;&#10;&#10;\end{document}" title="IguanaTex Bitmap Display">
            <a:extLst>
              <a:ext uri="{FF2B5EF4-FFF2-40B4-BE49-F238E27FC236}">
                <a16:creationId xmlns:a16="http://schemas.microsoft.com/office/drawing/2014/main" id="{A30A4D55-1654-48EC-BA4A-ACB9BE5CB6ED}"/>
              </a:ext>
            </a:extLst>
          </p:cNvPr>
          <p:cNvPicPr>
            <a:picLocks noChangeAspect="1"/>
          </p:cNvPicPr>
          <p:nvPr>
            <p:custDataLst>
              <p:tags r:id="rId6"/>
            </p:custDataLst>
          </p:nvPr>
        </p:nvPicPr>
        <p:blipFill>
          <a:blip r:embed="rId14"/>
          <a:stretch>
            <a:fillRect/>
          </a:stretch>
        </p:blipFill>
        <p:spPr>
          <a:xfrm>
            <a:off x="906128" y="5995809"/>
            <a:ext cx="2591506"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Horizontal-Vertical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6" name="Picture 5" descr="\documentclass{article}&#10;\usepackage{amsmath}&#10;\pagestyle{empty}&#10;\begin{document}&#10;&#10;$$W_{Max} = \frac{\Pi_{HS_{Min}} Q}{H_e} \left( \frac{K_{baffle}}{2 H_e \nu G_{CS}^2} \right)^\frac{1}{3}$$&#10;&#10;\end{document}" title="IguanaTex Bitmap Display">
            <a:extLst>
              <a:ext uri="{FF2B5EF4-FFF2-40B4-BE49-F238E27FC236}">
                <a16:creationId xmlns:a16="http://schemas.microsoft.com/office/drawing/2014/main" id="{C9C59DC4-3E7F-49E9-904F-82E5EED4D920}"/>
              </a:ext>
            </a:extLst>
          </p:cNvPr>
          <p:cNvPicPr>
            <a:picLocks noChangeAspect="1"/>
          </p:cNvPicPr>
          <p:nvPr>
            <p:custDataLst>
              <p:tags r:id="rId1"/>
            </p:custDataLst>
          </p:nvPr>
        </p:nvPicPr>
        <p:blipFill>
          <a:blip r:embed="rId4"/>
          <a:stretch>
            <a:fillRect/>
          </a:stretch>
        </p:blipFill>
        <p:spPr>
          <a:xfrm>
            <a:off x="457200" y="2190952"/>
            <a:ext cx="4319219" cy="797816"/>
          </a:xfrm>
          <a:prstGeom prst="rect">
            <a:avLst/>
          </a:prstGeom>
        </p:spPr>
      </p:pic>
      <p:pic>
        <p:nvPicPr>
          <p:cNvPr id="11" name="Picture 10">
            <a:extLst>
              <a:ext uri="{FF2B5EF4-FFF2-40B4-BE49-F238E27FC236}">
                <a16:creationId xmlns:a16="http://schemas.microsoft.com/office/drawing/2014/main" id="{54DF65D9-A016-4033-B84D-7B3A88D13FCB}"/>
              </a:ext>
            </a:extLst>
          </p:cNvPr>
          <p:cNvPicPr>
            <a:picLocks noChangeAspect="1"/>
          </p:cNvPicPr>
          <p:nvPr/>
        </p:nvPicPr>
        <p:blipFill>
          <a:blip r:embed="rId5"/>
          <a:stretch>
            <a:fillRect/>
          </a:stretch>
        </p:blipFill>
        <p:spPr>
          <a:xfrm>
            <a:off x="7726916" y="3231550"/>
            <a:ext cx="4567184" cy="2761831"/>
          </a:xfrm>
          <a:prstGeom prst="rect">
            <a:avLst/>
          </a:prstGeom>
        </p:spPr>
      </p:pic>
      <p:sp>
        <p:nvSpPr>
          <p:cNvPr id="3" name="TextBox 2">
            <a:extLst>
              <a:ext uri="{FF2B5EF4-FFF2-40B4-BE49-F238E27FC236}">
                <a16:creationId xmlns:a16="http://schemas.microsoft.com/office/drawing/2014/main" id="{F646A562-B57C-41EB-816C-896A0C375D2C}"/>
              </a:ext>
            </a:extLst>
          </p:cNvPr>
          <p:cNvSpPr txBox="1"/>
          <p:nvPr/>
        </p:nvSpPr>
        <p:spPr>
          <a:xfrm>
            <a:off x="5594460" y="2172196"/>
            <a:ext cx="5899548" cy="954107"/>
          </a:xfrm>
          <a:prstGeom prst="rect">
            <a:avLst/>
          </a:prstGeom>
          <a:noFill/>
        </p:spPr>
        <p:txBody>
          <a:bodyPr wrap="square" rtlCol="0">
            <a:spAutoFit/>
          </a:bodyPr>
          <a:lstStyle/>
          <a:p>
            <a:r>
              <a:rPr lang="en-US" dirty="0"/>
              <a:t>This width is set by materials available to build the baffles</a:t>
            </a:r>
          </a:p>
        </p:txBody>
      </p:sp>
      <p:sp>
        <p:nvSpPr>
          <p:cNvPr id="7" name="TextBox 6">
            <a:extLst>
              <a:ext uri="{FF2B5EF4-FFF2-40B4-BE49-F238E27FC236}">
                <a16:creationId xmlns:a16="http://schemas.microsoft.com/office/drawing/2014/main" id="{05A5635A-C69E-44C4-AE52-0F2295724FDB}"/>
              </a:ext>
            </a:extLst>
          </p:cNvPr>
          <p:cNvSpPr txBox="1"/>
          <p:nvPr/>
        </p:nvSpPr>
        <p:spPr>
          <a:xfrm>
            <a:off x="135644" y="6199919"/>
            <a:ext cx="11458948" cy="523220"/>
          </a:xfrm>
          <a:prstGeom prst="rect">
            <a:avLst/>
          </a:prstGeom>
          <a:noFill/>
        </p:spPr>
        <p:txBody>
          <a:bodyPr wrap="square" rtlCol="0">
            <a:spAutoFit/>
          </a:bodyPr>
          <a:lstStyle/>
          <a:p>
            <a:r>
              <a:rPr lang="en-US" dirty="0"/>
              <a:t>We can increase the maximum flow by increasing the depth of the flocculator</a:t>
            </a:r>
          </a:p>
        </p:txBody>
      </p:sp>
      <p:cxnSp>
        <p:nvCxnSpPr>
          <p:cNvPr id="12" name="Connector: Elbow 11">
            <a:extLst>
              <a:ext uri="{FF2B5EF4-FFF2-40B4-BE49-F238E27FC236}">
                <a16:creationId xmlns:a16="http://schemas.microsoft.com/office/drawing/2014/main" id="{EE8CB3A2-C915-447E-A3D3-358DCC11414D}"/>
              </a:ext>
            </a:extLst>
          </p:cNvPr>
          <p:cNvCxnSpPr>
            <a:cxnSpLocks/>
            <a:stCxn id="15" idx="0"/>
            <a:endCxn id="21" idx="2"/>
          </p:cNvCxnSpPr>
          <p:nvPr/>
        </p:nvCxnSpPr>
        <p:spPr>
          <a:xfrm rot="16200000" flipV="1">
            <a:off x="4361903" y="2309362"/>
            <a:ext cx="1854162" cy="5926952"/>
          </a:xfrm>
          <a:prstGeom prst="bentConnector3">
            <a:avLst>
              <a:gd name="adj1" fmla="val 29780"/>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A9E16E3F-27C8-4C31-ABC7-28FE16474B72}"/>
              </a:ext>
            </a:extLst>
          </p:cNvPr>
          <p:cNvSpPr/>
          <p:nvPr/>
        </p:nvSpPr>
        <p:spPr>
          <a:xfrm>
            <a:off x="8165592" y="6199919"/>
            <a:ext cx="173736" cy="10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5091622-8B40-4D02-97F6-9442E4389BB3}"/>
              </a:ext>
            </a:extLst>
          </p:cNvPr>
          <p:cNvSpPr/>
          <p:nvPr/>
        </p:nvSpPr>
        <p:spPr>
          <a:xfrm>
            <a:off x="2212848" y="4261104"/>
            <a:ext cx="225320" cy="846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documentclass{article}&#10;\usepackage{amsmath}&#10;\pagestyle{empty}&#10;\begin{document}&#10;&#10;$$Q = \frac{W_{Max}H_e^\frac{4}{3}}{\Pi_{HS_{Min}} } \left( \frac{2 \nu G_{CS}^2}{K_{baffle}} \right)^\frac{1}{3}$$&#10;&#10;\end{document}" title="IguanaTex Bitmap Display">
            <a:extLst>
              <a:ext uri="{FF2B5EF4-FFF2-40B4-BE49-F238E27FC236}">
                <a16:creationId xmlns:a16="http://schemas.microsoft.com/office/drawing/2014/main" id="{A263AE14-FD2A-4CA9-96BD-BEFCDAC539D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12951" y="3884392"/>
            <a:ext cx="3476699" cy="813291"/>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p:sp>
        <p:nvSpPr>
          <p:cNvPr id="4" name="Content Placeholder 3">
            <a:extLst>
              <a:ext uri="{FF2B5EF4-FFF2-40B4-BE49-F238E27FC236}">
                <a16:creationId xmlns:a16="http://schemas.microsoft.com/office/drawing/2014/main" id="{580D1038-771F-4772-9947-1DF1A5DE1A92}"/>
              </a:ext>
            </a:extLst>
          </p:cNvPr>
          <p:cNvSpPr>
            <a:spLocks noGrp="1"/>
          </p:cNvSpPr>
          <p:nvPr>
            <p:ph idx="1"/>
          </p:nvPr>
        </p:nvSpPr>
        <p:spPr>
          <a:xfrm>
            <a:off x="457200" y="1600200"/>
            <a:ext cx="5943600" cy="4525963"/>
          </a:xfrm>
        </p:spPr>
        <p:txBody>
          <a:bodyPr/>
          <a:lstStyle/>
          <a:p>
            <a:r>
              <a:rPr lang="en-US" dirty="0"/>
              <a:t>Guidelines are given without equations</a:t>
            </a:r>
          </a:p>
          <a:p>
            <a:r>
              <a:rPr lang="en-US" dirty="0"/>
              <a:t>This is because we don’t yet understand the physics of flocculation</a:t>
            </a:r>
          </a:p>
          <a:p>
            <a:r>
              <a:rPr lang="en-US" dirty="0"/>
              <a:t>We would like to know WHY there is a difference between removing color (dissolved organics) and particles</a:t>
            </a:r>
          </a:p>
        </p:txBody>
      </p:sp>
      <p:graphicFrame>
        <p:nvGraphicFramePr>
          <p:cNvPr id="62525" name="Group 61"/>
          <p:cNvGraphicFramePr>
            <a:graphicFrameLocks noGrp="1"/>
          </p:cNvGraphicFramePr>
          <p:nvPr>
            <p:extLst/>
          </p:nvPr>
        </p:nvGraphicFramePr>
        <p:xfrm>
          <a:off x="6774440" y="2037080"/>
          <a:ext cx="4988068"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255221">
                  <a:extLst>
                    <a:ext uri="{9D8B030D-6E8A-4147-A177-3AD203B41FA5}">
                      <a16:colId xmlns:a16="http://schemas.microsoft.com/office/drawing/2014/main" val="20003"/>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367" name="Rectangle 48"/>
          <p:cNvSpPr>
            <a:spLocks noChangeArrowheads="1"/>
          </p:cNvSpPr>
          <p:nvPr/>
        </p:nvSpPr>
        <p:spPr bwMode="auto">
          <a:xfrm>
            <a:off x="7298422" y="5864553"/>
            <a:ext cx="4240401" cy="523220"/>
          </a:xfrm>
          <a:prstGeom prst="rect">
            <a:avLst/>
          </a:prstGeom>
          <a:noFill/>
          <a:ln w="12700" algn="ctr">
            <a:noFill/>
            <a:miter lim="800000"/>
            <a:headEnd type="none" w="lg" len="med"/>
            <a:tailEnd type="none" w="lg" len="med"/>
          </a:ln>
        </p:spPr>
        <p:txBody>
          <a:bodyPr wrap="square">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More details</a:t>
            </a:r>
            <a:endParaRPr lang="en-US" dirty="0"/>
          </a:p>
        </p:txBody>
      </p:sp>
      <p:sp>
        <p:nvSpPr>
          <p:cNvPr id="139267" name="Rectangle 3"/>
          <p:cNvSpPr>
            <a:spLocks noGrp="1" noChangeArrowheads="1"/>
          </p:cNvSpPr>
          <p:nvPr>
            <p:ph idx="1"/>
          </p:nvPr>
        </p:nvSpPr>
        <p:spPr/>
        <p:txBody>
          <a:bodyPr/>
          <a:lstStyle/>
          <a:p>
            <a:r>
              <a:rPr lang="en-US" dirty="0"/>
              <a:t>The ports between channels should have the same cross sectional area as WS</a:t>
            </a:r>
          </a:p>
          <a:p>
            <a:r>
              <a:rPr lang="en-US" dirty="0"/>
              <a:t>The number of chambers (spaces between baffles) per canal (except in the last canal) is even – the number of baffles is odd</a:t>
            </a:r>
          </a:p>
          <a:p>
            <a:r>
              <a:rPr lang="en-US" dirty="0"/>
              <a:t>The number of chambers in the last canal is odd – the number of baffles is even</a:t>
            </a:r>
          </a:p>
          <a:p>
            <a:r>
              <a:rPr lang="en-US" dirty="0"/>
              <a:t>Why?</a:t>
            </a:r>
          </a:p>
          <a:p>
            <a:endParaRPr lang="en-US"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8580740" y="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4341241" y="4216083"/>
            <a:ext cx="5131173" cy="2875421"/>
          </a:xfrm>
          <a:prstGeom prst="rect">
            <a:avLst/>
          </a:prstGeom>
          <a:noFill/>
          <a:ln w="9525">
            <a:noFill/>
            <a:miter lim="800000"/>
            <a:headEnd/>
            <a:tailEnd/>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7534656" cy="4525963"/>
              </a:xfrm>
            </p:spPr>
            <p:txBody>
              <a:bodyPr/>
              <a:lstStyle/>
              <a:p>
                <a:r>
                  <a:rPr lang="en-US" dirty="0"/>
                  <a:t>How does the collision potential in a flocculator change with flow rate?</a:t>
                </a:r>
              </a:p>
              <a:p>
                <a:pPr lvl="1"/>
                <a:r>
                  <a:rPr lang="en-US" dirty="0"/>
                  <a:t>If performance deteriorates at higher flowrates, then it isn’t because of a lack of </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7534656" cy="4525963"/>
              </a:xfrm>
              <a:blipFill>
                <a:blip r:embed="rId6"/>
                <a:stretch>
                  <a:fillRect l="-3722" t="-7682" b="-1779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7"/>
          <a:stretch>
            <a:fillRect/>
          </a:stretch>
        </p:blipFill>
        <p:spPr>
          <a:xfrm>
            <a:off x="8549708" y="4222961"/>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8"/>
          <a:stretch>
            <a:fillRect/>
          </a:stretch>
        </p:blipFill>
        <p:spPr>
          <a:xfrm>
            <a:off x="8873073" y="2049652"/>
            <a:ext cx="2289371" cy="729599"/>
          </a:xfrm>
          <a:prstGeom prst="rect">
            <a:avLst/>
          </a:prstGeom>
        </p:spPr>
      </p:pic>
      <p:pic>
        <p:nvPicPr>
          <p:cNvPr id="5" name="Picture 4" descr="\documentclass{article}&#10;\usepackage{amsmath}&#10;\pagestyle{empty}&#10;\begin{document}&#10;&#10;$$\bar G \theta_e$$&#10;&#10;&#10;\end{document}" title="IguanaTex Bitmap Display">
            <a:extLst>
              <a:ext uri="{FF2B5EF4-FFF2-40B4-BE49-F238E27FC236}">
                <a16:creationId xmlns:a16="http://schemas.microsoft.com/office/drawing/2014/main" id="{72C8D24E-E9FF-4F0C-9A1E-E114E70E2B7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24808" y="3207971"/>
            <a:ext cx="471771" cy="303542"/>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blanket</a:t>
            </a:r>
          </a:p>
          <a:p>
            <a:r>
              <a:rPr lang="en-US" dirty="0"/>
              <a:t>Why not tapered G</a:t>
            </a:r>
            <a:r>
              <a:rPr lang="en-US" baseline="-25000" dirty="0"/>
              <a:t>CS</a:t>
            </a:r>
            <a:r>
              <a:rPr lang="en-US" dirty="0"/>
              <a:t>?</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We will make big flocs in the floc blanket. (need to research dissolved organics)</a:t>
            </a:r>
          </a:p>
          <a:p>
            <a:r>
              <a:rPr lang="en-US" dirty="0"/>
              <a:t>Why do we use G</a:t>
            </a:r>
            <a:r>
              <a:rPr lang="en-US" baseline="-25000" dirty="0"/>
              <a:t>CS</a:t>
            </a:r>
            <a:r>
              <a:rPr lang="en-US" dirty="0"/>
              <a:t> rather than     ? </a:t>
            </a:r>
          </a:p>
          <a:p>
            <a:pPr lvl="1"/>
            <a:r>
              <a:rPr lang="en-US" dirty="0"/>
              <a:t>It isn’t an average. It is an approximation.</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07454" y="5427811"/>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
        <p:nvSpPr>
          <p:cNvPr id="3" name="TextBox 2">
            <a:extLst>
              <a:ext uri="{FF2B5EF4-FFF2-40B4-BE49-F238E27FC236}">
                <a16:creationId xmlns:a16="http://schemas.microsoft.com/office/drawing/2014/main" id="{38A82343-0A34-403A-AED4-FD1E09BEC256}"/>
              </a:ext>
            </a:extLst>
          </p:cNvPr>
          <p:cNvSpPr txBox="1"/>
          <p:nvPr/>
        </p:nvSpPr>
        <p:spPr>
          <a:xfrm>
            <a:off x="8707041" y="2809039"/>
            <a:ext cx="3347973" cy="3539430"/>
          </a:xfrm>
          <a:prstGeom prst="rect">
            <a:avLst/>
          </a:prstGeom>
          <a:noFill/>
        </p:spPr>
        <p:txBody>
          <a:bodyPr wrap="square" rtlCol="0">
            <a:spAutoFit/>
          </a:bodyPr>
          <a:lstStyle/>
          <a:p>
            <a:r>
              <a:rPr lang="en-US" dirty="0"/>
              <a:t>This equation does not account for the inefficiency that is the result of the non uniform distribution of energy dissipation in mechanical flocculators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3" y="3291842"/>
            <a:ext cx="7085683" cy="523220"/>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500" y="3167991"/>
            <a:ext cx="2924502" cy="770293"/>
          </a:xfrm>
          <a:prstGeom prst="rect">
            <a:avLst/>
          </a:prstGeom>
        </p:spPr>
      </p:pic>
    </p:spTree>
    <p:extLst>
      <p:ext uri="{BB962C8B-B14F-4D97-AF65-F5344CB8AC3E}">
        <p14:creationId xmlns:p14="http://schemas.microsoft.com/office/powerpoint/2010/main" val="3466851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3442495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85.3768"/>
  <p:tag name="LATEXADDIN" val="\documentclass{article}&#10;\usepackage{amsmath}&#10;\pagestyle{empty}&#10;\begin{document}&#10;&#10;$$\bar \varepsilon = K_{baffle} \frac{\bar V^2}{2} \frac{\bar V}{H_e}$$&#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39.295"/>
  <p:tag name="LATEXADDIN" val="\documentclass{article}&#10;\usepackage{amsmath}&#10;\pagestyle{empty}&#10;\begin{document}&#10;&#10;$$G_{CS} \theta_e = \frac{H_e}{\bar V} \sqrt{ \frac{K_{baffle}}{\nu} \frac{\bar V^2}{2} \frac{\bar V}{H_e}}$$&#10;&#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6.333"/>
  <p:tag name="LATEXADDIN" val="\documentclass{article}&#10;\usepackage{amsmath}&#10;\pagestyle{empty}&#10;\begin{document}&#10;&#10;$$G_{CS} \theta_e = \sqrt{ \frac{H_e K_{baffle} \bar V}{2 \nu}}$$&#10;&#10;&#10;\end{document}"/>
  <p:tag name="IGUANATEXSIZE" val="24"/>
  <p:tag name="IGUANATEXCURSOR" val="128"/>
  <p:tag name="TRANSPARENCY" val="True"/>
  <p:tag name="FILENAME" val=""/>
  <p:tag name="LATEXENGINEID" val="0"/>
  <p:tag name="TEMPFOLDER" val="c:\temp\"/>
  <p:tag name="LATEXFORMHEIGHT" val="324.6"/>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4.833"/>
  <p:tag name="LATEXADDIN" val="\documentclass{article}&#10;\usepackage{amsmath}&#10;\pagestyle{empty}&#10;\begin{document}&#10;&#10;$$G_{CS} \theta_e = \sqrt{ \frac{H_e K_{baffle} Q}{2\nu W 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_{baffle}}{2 H_e \nu G_{CS}^2} \right)^\frac{1}{3}$$&#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516.311"/>
  <p:tag name="LATEXADDIN" val="\documentclass{article}&#10;\usepackage{amsmath}&#10;\pagestyle{empty}&#10;\begin{document}&#10;&#10;$$Q = \frac{W_{Max}H_e^\frac{4}{3}}{\Pi_{HS_{Min}} } \left( \frac{2 \nu G_{CS}^2}{K_{baffle}} \right)^\frac{1}{3}$$&#10;&#10;\end{document}"/>
  <p:tag name="IGUANATEXSIZE" val="24"/>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93.4758"/>
  <p:tag name="LATEXADDIN" val="\documentclass{article}&#10;\usepackage{amsmath}&#10;\pagestyle{empty}&#10;\begin{document}&#10;&#10;$$\bar G \theta_e$$&#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243614</TotalTime>
  <Words>4136</Words>
  <Application>Microsoft Office PowerPoint</Application>
  <PresentationFormat>Widescreen</PresentationFormat>
  <Paragraphs>455</Paragraphs>
  <Slides>58</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Book Antiqua</vt:lpstr>
      <vt:lpstr>Calibri</vt:lpstr>
      <vt:lpstr>Cambria Math</vt:lpstr>
      <vt:lpstr>Candara</vt:lpstr>
      <vt:lpstr>Century Gothic</vt:lpstr>
      <vt:lpstr>Helvetica Neue</vt:lpstr>
      <vt:lpstr>MT Extra</vt:lpstr>
      <vt:lpstr>Symbol</vt:lpstr>
      <vt:lpstr>Times New Roman</vt:lpstr>
      <vt:lpstr>Wingdings</vt:lpstr>
      <vt:lpstr>SWOT 2021</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Mechanical Flocculators Summary</vt:lpstr>
      <vt:lpstr>Why aren’t hydraulic flocculators used more often?</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Obstacles and He/S vs H/S</vt:lpstr>
      <vt:lpstr>Unknowns</vt:lpstr>
      <vt:lpstr>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Flocculator design begins with 3 parameters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GCS and GCSq</vt:lpstr>
      <vt:lpstr>Design Algorithm: Start with GCS and GCSq</vt:lpstr>
      <vt:lpstr>Viscous Collision Potential per Flow Expansion (bottom-up perspective)</vt:lpstr>
      <vt:lpstr>Vertical – Horizontal Flocculator for approximately 0.5 – 20 L/s</vt:lpstr>
      <vt:lpstr>Horizontal – Vertical Flocculator for approximately 20 – 200 L/s</vt:lpstr>
      <vt:lpstr>Maximum Flow for Horizontal-Vertical Flow Flocculators</vt:lpstr>
      <vt:lpstr>Horizontal – Horizontal Flocculator for highest flows</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6858</cp:revision>
  <dcterms:created xsi:type="dcterms:W3CDTF">2009-05-27T15:44:15Z</dcterms:created>
  <dcterms:modified xsi:type="dcterms:W3CDTF">2022-02-03T17:13:49Z</dcterms:modified>
</cp:coreProperties>
</file>